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Play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j57Zy7Pq+3wgSSdtuiGkNReTCU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EBF78C-BD03-41C2-928B-75DDEEB632CC}">
  <a:tblStyle styleId="{6FEBF78C-BD03-41C2-928B-75DDEEB632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-bold.fntdata"/><Relationship Id="rId50" Type="http://schemas.openxmlformats.org/officeDocument/2006/relationships/font" Target="fonts/Play-regular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model could learn that time plays a role… but that would be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info – that’s the sparsity thing. Can we build it into the network itself?</a:t>
            </a:r>
            <a:endParaRPr/>
          </a:p>
        </p:txBody>
      </p:sp>
      <p:sp>
        <p:nvSpPr>
          <p:cNvPr id="154" name="Google Shape;1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each time step, we take in an input x. Think of this as the new updates that have happened.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same time, we take in v, which is the current state</a:t>
            </a:r>
            <a:endParaRPr/>
          </a:p>
        </p:txBody>
      </p:sp>
      <p:sp>
        <p:nvSpPr>
          <p:cNvPr id="176" name="Google Shape;17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every level, we have an input, state and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it can be unrolled we can do backpropagation on it.</a:t>
            </a:r>
            <a:endParaRPr/>
          </a:p>
        </p:txBody>
      </p:sp>
      <p:sp>
        <p:nvSpPr>
          <p:cNvPr id="183" name="Google Shape;18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version of the smoothness 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data shuffled, IE pt labs where order means nothing, then performance will be hurt.</a:t>
            </a:r>
            <a:endParaRPr/>
          </a:p>
        </p:txBody>
      </p:sp>
      <p:sp>
        <p:nvSpPr>
          <p:cNvPr id="196" name="Google Shape;19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Loss: 1 for whatever the word is, 0 for everything else, but remember we have many examples.</a:t>
            </a:r>
            <a:endParaRPr/>
          </a:p>
        </p:txBody>
      </p:sp>
      <p:sp>
        <p:nvSpPr>
          <p:cNvPr id="211" name="Google Shape;21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the real one equal to 1, all other words 0.</a:t>
            </a:r>
            <a:endParaRPr/>
          </a:p>
        </p:txBody>
      </p:sp>
      <p:sp>
        <p:nvSpPr>
          <p:cNvPr id="223" name="Google Shape;22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weight reuse here as we back propagate through states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reference to a word a few back has to propagate its way through the network via the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our new state has half the influence on the state, then the one before has ¼, then 1/8, etc.</a:t>
            </a:r>
            <a:endParaRPr/>
          </a:p>
        </p:txBody>
      </p:sp>
      <p:sp>
        <p:nvSpPr>
          <p:cNvPr id="231" name="Google Shape;23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Sequential training does not play nice with GPUs/TPUs</a:t>
            </a:r>
            <a:endParaRPr/>
          </a:p>
        </p:txBody>
      </p:sp>
      <p:sp>
        <p:nvSpPr>
          <p:cNvPr id="240" name="Google Shape;2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 of RNN to include a forget gate, preventing certain data from propagating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 of that only critical info makes it thru, so addresses the issue of data being a smaller and smaller piece of the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commonly for most tasks.</a:t>
            </a:r>
            <a:endParaRPr/>
          </a:p>
        </p:txBody>
      </p:sp>
      <p:sp>
        <p:nvSpPr>
          <p:cNvPr id="247" name="Google Shape;24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skip to the picture</a:t>
            </a:r>
            <a:endParaRPr/>
          </a:p>
        </p:txBody>
      </p:sp>
      <p:sp>
        <p:nvSpPr>
          <p:cNvPr id="254" name="Google Shape;25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 network to recover data after pushing through a small bottleneck.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Reconfiguration of the NN structure we all know.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Hyperparaeter is the size of the bottleneck</a:t>
            </a:r>
            <a:endParaRPr/>
          </a:p>
        </p:txBody>
      </p:sp>
      <p:sp>
        <p:nvSpPr>
          <p:cNvPr id="276" name="Google Shape;27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Bottleneck size audience participation</a:t>
            </a:r>
            <a:endParaRPr/>
          </a:p>
        </p:txBody>
      </p:sp>
      <p:sp>
        <p:nvSpPr>
          <p:cNvPr id="285" name="Google Shape;285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kept the key info. We lost the text, the shoelaces, but kept the shape.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training, we add noise. How much we add is a hyperparameter.</a:t>
            </a:r>
            <a:endParaRPr/>
          </a:p>
        </p:txBody>
      </p:sp>
      <p:sp>
        <p:nvSpPr>
          <p:cNvPr id="292" name="Google Shape;29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kept the key info. We lost the text, the shoelaces, but kept the shape.</a:t>
            </a:r>
            <a:endParaRPr/>
          </a:p>
        </p:txBody>
      </p:sp>
      <p:sp>
        <p:nvSpPr>
          <p:cNvPr id="299" name="Google Shape;29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element wise, subtract difference, </a:t>
            </a:r>
            <a:endParaRPr/>
          </a:p>
        </p:txBody>
      </p:sp>
      <p:sp>
        <p:nvSpPr>
          <p:cNvPr id="306" name="Google Shape;30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PCA is a way to find the key information that separates disparate data points. It converts data that’s many dimensional into 2d or lower d so humans can see key groupings.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autoencoder, this would be like if you plotted the data at the bottleneck.</a:t>
            </a:r>
            <a:endParaRPr/>
          </a:p>
        </p:txBody>
      </p:sp>
      <p:sp>
        <p:nvSpPr>
          <p:cNvPr id="314" name="Google Shape;31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fact PCA is a subset of autoencoders, where the activations are linear (i.e. only constant multiplication)</a:t>
            </a:r>
            <a:endParaRPr/>
          </a:p>
        </p:txBody>
      </p:sp>
      <p:sp>
        <p:nvSpPr>
          <p:cNvPr id="327" name="Google Shape;32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Fundamentally we’re asking how do we introduce some noise into our signal, then get rid of the noise that wouldn’t randomly be there between two members of the same group</a:t>
            </a:r>
            <a:endParaRPr/>
          </a:p>
        </p:txBody>
      </p:sp>
      <p:sp>
        <p:nvSpPr>
          <p:cNvPr id="341" name="Google Shape;341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 wants:</a:t>
            </a:r>
            <a:r>
              <a:rPr lang="en-US"/>
              <a:t> </a:t>
            </a:r>
            <a:r>
              <a:rPr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𝐷(𝑥)=1</a:t>
            </a:r>
            <a:r>
              <a:rPr lang="en-US"/>
              <a:t>for real, </a:t>
            </a:r>
            <a:r>
              <a:rPr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𝐷(𝐺(𝑧))=0</a:t>
            </a:r>
            <a:r>
              <a:rPr lang="en-US"/>
              <a:t>for fake.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 wants:</a:t>
            </a:r>
            <a:r>
              <a:rPr lang="en-US"/>
              <a:t> </a:t>
            </a:r>
            <a:r>
              <a:rPr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𝐷(𝐺(𝑧))=1</a:t>
            </a:r>
            <a:r>
              <a:rPr lang="en-US"/>
              <a:t>(fool 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Hyperparameters can control the variability in the predictions. Won’t go into them here.</a:t>
            </a:r>
            <a:endParaRPr/>
          </a:p>
        </p:txBody>
      </p:sp>
      <p:sp>
        <p:nvSpPr>
          <p:cNvPr id="382" name="Google Shape;38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Ethical concerns</a:t>
            </a:r>
            <a:endParaRPr/>
          </a:p>
        </p:txBody>
      </p:sp>
      <p:sp>
        <p:nvSpPr>
          <p:cNvPr id="389" name="Google Shape;389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Bootstrapping, ensembling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Repeat</a:t>
            </a:r>
            <a:endParaRPr/>
          </a:p>
        </p:txBody>
      </p:sp>
      <p:sp>
        <p:nvSpPr>
          <p:cNvPr id="396" name="Google Shape;396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lecture all case studies</a:t>
            </a:r>
            <a:endParaRPr/>
          </a:p>
        </p:txBody>
      </p:sp>
      <p:sp>
        <p:nvSpPr>
          <p:cNvPr id="417" name="Google Shape;41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back thru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Before, we considered hyperparameters which force us toward a certain kind of output</a:t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if we know something about our data and what our output should take into account and look like, we can change our network accordingly</a:t>
            </a:r>
            <a:endParaRPr/>
          </a:p>
        </p:txBody>
      </p:sp>
      <p:sp>
        <p:nvSpPr>
          <p:cNvPr id="124" name="Google Shape;1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have one point, if you go .0001 to the side it’s not going to be one million higher and then another .0001 right 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nets have this assumption</a:t>
            </a:r>
            <a:endParaRPr/>
          </a:p>
        </p:txBody>
      </p:sp>
      <p:sp>
        <p:nvSpPr>
          <p:cNvPr id="131" name="Google Shape;1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Medically: If a patient comes in with a broken leg, you don’t need to be looking at their immunoglobulins to determine the best course of treatment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Relu: many outputs are set to 0 if they end up in the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regularization: the bigger the weights are the bigger the penalty – so many go to zero</a:t>
            </a:r>
            <a:endParaRPr/>
          </a:p>
        </p:txBody>
      </p:sp>
      <p:sp>
        <p:nvSpPr>
          <p:cNvPr id="139" name="Google Shape;13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5" name="Google Shape;3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 6: Network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Inductive Bias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free lunch rule: If your inductive bias works well for one type of data, it works worse for another type.	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Can We: </a:t>
            </a:r>
            <a:endParaRPr/>
          </a:p>
        </p:txBody>
      </p:sp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838200" y="1825625"/>
            <a:ext cx="10515600" cy="202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Incorporate time?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Extract only the most key information, removing noise?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Our outputs want to be as similar to a known dataset as possible?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Consider spatial relationships in imaging?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838200" y="4119646"/>
            <a:ext cx="10515600" cy="202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 Neural Nets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Generative Adversarial Nets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Nets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Example Case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Chart data for patients in the PICU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Every day, we get a new set of labs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Every few hours, we get new vitals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we use not only the data, but the change in the data to accurately diagnose?</a:t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948" y="3962889"/>
            <a:ext cx="5477458" cy="26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Recurrent Neural Nets</a:t>
            </a:r>
            <a:endParaRPr/>
          </a:p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38200" y="1825625"/>
            <a:ext cx="10515600" cy="185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Idea: Capture effect time has on data by combining new input with current state.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it’s implemented: “looped” neural net which receives data from input at a given time and the current state</a:t>
            </a:r>
            <a:endParaRPr/>
          </a:p>
        </p:txBody>
      </p:sp>
      <p:pic>
        <p:nvPicPr>
          <p:cNvPr descr="undefined" id="172" name="Google Shape;172;p13"/>
          <p:cNvPicPr preferRelativeResize="0"/>
          <p:nvPr/>
        </p:nvPicPr>
        <p:blipFill rotWithShape="1">
          <a:blip r:embed="rId3">
            <a:alphaModFix/>
          </a:blip>
          <a:srcRect b="0" l="0" r="74650" t="0"/>
          <a:stretch/>
        </p:blipFill>
        <p:spPr>
          <a:xfrm>
            <a:off x="4289257" y="3429000"/>
            <a:ext cx="2544679" cy="334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Recurrent Neural Nets</a:t>
            </a:r>
            <a:endParaRPr/>
          </a:p>
        </p:txBody>
      </p:sp>
      <p:pic>
        <p:nvPicPr>
          <p:cNvPr descr="undefined"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2" r="-16484" t="0"/>
          <a:stretch/>
        </p:blipFill>
        <p:spPr>
          <a:xfrm>
            <a:off x="1269331" y="2261937"/>
            <a:ext cx="11692691" cy="334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Recurrent Neural Nets</a:t>
            </a:r>
            <a:endParaRPr/>
          </a:p>
        </p:txBody>
      </p:sp>
      <p:pic>
        <p:nvPicPr>
          <p:cNvPr id="186" name="Google Shape;18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537" y="1952949"/>
            <a:ext cx="9228925" cy="385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Recurrent Neural Net: Formalization and Loss</a:t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say we want to predict a sequence.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We have pairs of x</a:t>
            </a:r>
            <a:r>
              <a:rPr baseline="-25000" lang="en-US"/>
              <a:t>t</a:t>
            </a:r>
            <a:r>
              <a:rPr lang="en-US"/>
              <a:t> and y</a:t>
            </a:r>
            <a:r>
              <a:rPr baseline="-25000" lang="en-US"/>
              <a:t>t </a:t>
            </a:r>
            <a:r>
              <a:rPr lang="en-US"/>
              <a:t> for a given time step.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So for a given sequence of inputs, we want a certain sequence of outputs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Loss function is loosely defined – can be anything that measures similarity between predictions and actual, summed across timesteps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RNN: Inductive Bias</a:t>
            </a:r>
            <a:endParaRPr/>
          </a:p>
        </p:txBody>
      </p:sp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has a temporal relationship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Last state has a large effect on what the next state will be (recency bias)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411" y="3279729"/>
            <a:ext cx="5860705" cy="281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RNN: Character Prediction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say we have a sequence of characters and want to predict the next</a:t>
            </a:r>
            <a:endParaRPr/>
          </a:p>
        </p:txBody>
      </p:sp>
      <p:pic>
        <p:nvPicPr>
          <p:cNvPr descr="NEXT WORD PREDICTOR USING LSTM – Insight – Data Science Society, IMI, New  Delhi"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863" y="2374700"/>
            <a:ext cx="4932195" cy="43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19"/>
          <p:cNvGraphicFramePr/>
          <p:nvPr/>
        </p:nvGraphicFramePr>
        <p:xfrm>
          <a:off x="1576137" y="74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{6FEBF78C-BD03-41C2-928B-75DDEEB632CC}</a:tableStyleId>
              </a:tblPr>
              <a:tblGrid>
                <a:gridCol w="4519850"/>
                <a:gridCol w="4519875"/>
              </a:tblGrid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1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20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1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06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4" name="Google Shape;214;p19"/>
          <p:cNvSpPr txBox="1"/>
          <p:nvPr/>
        </p:nvSpPr>
        <p:spPr>
          <a:xfrm>
            <a:off x="3332748" y="1311443"/>
            <a:ext cx="7796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the next word the user wants to type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1576138" y="2338070"/>
            <a:ext cx="9039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Multiclass classification of sequential data – finding the most likely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1576137" y="3272589"/>
            <a:ext cx="45198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ton of user text messages</a:t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6096000" y="3249815"/>
            <a:ext cx="45198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Multiclass log loss at each step, summed across network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1680411" y="5064233"/>
            <a:ext cx="39343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6464969" y="5165286"/>
            <a:ext cx="44075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for now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Last Time: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Discussed different ways of encoding data so it can interface with matrices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Went over types of bias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Introduced data augmentation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 Networks - step by step | Lasse Hansen" id="225" name="Google Shape;2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29" y="1821742"/>
            <a:ext cx="594566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Softmax Function</a:t>
            </a:r>
            <a:endParaRPr/>
          </a:p>
        </p:txBody>
      </p:sp>
      <p:pic>
        <p:nvPicPr>
          <p:cNvPr descr="Understanding the Softmax Activation Function: A Comprehensive Guide" id="227" name="Google Shape;227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1071" y="1690688"/>
            <a:ext cx="60960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Issues With RNN </a:t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838200" y="1825625"/>
            <a:ext cx="10515600" cy="1519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 we get to a given layer, the input of layer two back means less than the layer one back.</a:t>
            </a:r>
            <a:endParaRPr/>
          </a:p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753" y="3429000"/>
            <a:ext cx="7738662" cy="3229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ctal Foundation Online Course - Chapter 11 - FIBONACCI FRACTALS" id="236" name="Google Shape;2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656990" y="3526024"/>
            <a:ext cx="3993482" cy="247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Issues With RNN</a:t>
            </a:r>
            <a:endParaRPr/>
          </a:p>
        </p:txBody>
      </p:sp>
      <p:sp>
        <p:nvSpPr>
          <p:cNvPr id="243" name="Google Shape;24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Variable timestep spacing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Training must be sequential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Current state must always have the same matrix size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Long Short Term Memory</a:t>
            </a:r>
            <a:endParaRPr/>
          </a:p>
        </p:txBody>
      </p:sp>
      <p:pic>
        <p:nvPicPr>
          <p:cNvPr id="250" name="Google Shape;25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740" y="1825625"/>
            <a:ext cx="657052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Aside: How to interpret networks in papers</a:t>
            </a: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757" y="1652339"/>
            <a:ext cx="7954485" cy="355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312" y="3194635"/>
            <a:ext cx="5563376" cy="280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 a few lectures…</a:t>
            </a:r>
            <a:endParaRPr/>
          </a:p>
        </p:txBody>
      </p:sp>
      <p:pic>
        <p:nvPicPr>
          <p:cNvPr descr="Understanding Attention Mechanism in Transformer Neural Networks" id="265" name="Google Shape;26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955" y="1849688"/>
            <a:ext cx="580461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t Gpt Logo Stock Illustrations – 540 Chat Gpt Logo Stock Illustrations,  Vectors &amp; Clipart - Dreamstime" id="266" name="Google Shape;2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3243" y="2272757"/>
            <a:ext cx="35052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 only the critical information needed to represent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 this?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Remove noise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Simplify to human-interpretable patterns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Identify critical genes/labs/imaging features that are distinguish example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Autoencoders</a:t>
            </a:r>
            <a:endParaRPr/>
          </a:p>
        </p:txBody>
      </p:sp>
      <p:pic>
        <p:nvPicPr>
          <p:cNvPr descr="Types of Autoencoders - GeeksforGeeks" id="279" name="Google Shape;27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506" y="1263316"/>
            <a:ext cx="5202988" cy="475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oising autoencoders with Keras, TensorFlow, and Deep Learning -  PyImageSearch" id="280" name="Google Shape;280;p27"/>
          <p:cNvPicPr preferRelativeResize="0"/>
          <p:nvPr/>
        </p:nvPicPr>
        <p:blipFill rotWithShape="1">
          <a:blip r:embed="rId4">
            <a:alphaModFix/>
          </a:blip>
          <a:srcRect b="18724" l="11389" r="83128" t="8833"/>
          <a:stretch/>
        </p:blipFill>
        <p:spPr>
          <a:xfrm>
            <a:off x="3181685" y="2264318"/>
            <a:ext cx="312821" cy="2755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oising autoencoders with Keras, TensorFlow, and Deep Learning -  PyImageSearch" id="281" name="Google Shape;281;p27"/>
          <p:cNvPicPr preferRelativeResize="0"/>
          <p:nvPr/>
        </p:nvPicPr>
        <p:blipFill rotWithShape="1">
          <a:blip r:embed="rId4">
            <a:alphaModFix/>
          </a:blip>
          <a:srcRect b="18724" l="86489" r="8238" t="8833"/>
          <a:stretch/>
        </p:blipFill>
        <p:spPr>
          <a:xfrm>
            <a:off x="8396705" y="2264318"/>
            <a:ext cx="300789" cy="275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 Considerations</a:t>
            </a:r>
            <a:endParaRPr/>
          </a:p>
        </p:txBody>
      </p:sp>
      <p:sp>
        <p:nvSpPr>
          <p:cNvPr id="288" name="Google Shape;288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Unsupervised method: Each input is its own expected output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Tradeoff between bottleneck size and reconstruction fidelity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 Examples</a:t>
            </a:r>
            <a:endParaRPr/>
          </a:p>
        </p:txBody>
      </p:sp>
      <p:pic>
        <p:nvPicPr>
          <p:cNvPr id="295" name="Google Shape;29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47" y="1861638"/>
            <a:ext cx="10784306" cy="225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Before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Learned what the structure of the regular neural net looks like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 Examples</a:t>
            </a:r>
            <a:endParaRPr/>
          </a:p>
        </p:txBody>
      </p:sp>
      <p:pic>
        <p:nvPicPr>
          <p:cNvPr descr="GitHub - manthanguptaa/Denoising-Medical-Images: Denoising medical images  using AutoEncoders"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11581"/>
            <a:ext cx="10743587" cy="297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838199" y="-1008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 Loss</a:t>
            </a:r>
            <a:endParaRPr/>
          </a:p>
        </p:txBody>
      </p:sp>
      <p:pic>
        <p:nvPicPr>
          <p:cNvPr descr="MICCAI 2024 Paper] Rethinking Autoencoders for Medical Anomaly Detection  from A Theoretical Perspective" id="309" name="Google Shape;30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689" y="899193"/>
            <a:ext cx="734661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16" y="4985836"/>
            <a:ext cx="65246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665747" y="365125"/>
            <a:ext cx="108605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Autoencoders vs Principal Component Analysis</a:t>
            </a:r>
            <a:endParaRPr/>
          </a:p>
        </p:txBody>
      </p:sp>
      <p:pic>
        <p:nvPicPr>
          <p:cNvPr descr="Dimensionality reduction with Autoencoders versus PCA | by Andrea  Castiglioni | TDS Archive | Medium" id="317" name="Google Shape;31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856" y="2286341"/>
            <a:ext cx="8914285" cy="345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PCA</a:t>
            </a:r>
            <a:endParaRPr/>
          </a:p>
        </p:txBody>
      </p:sp>
      <p:pic>
        <p:nvPicPr>
          <p:cNvPr id="323" name="Google Shape;32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483" y="1047474"/>
            <a:ext cx="6734696" cy="512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type="title"/>
          </p:nvPr>
        </p:nvSpPr>
        <p:spPr>
          <a:xfrm>
            <a:off x="665747" y="365125"/>
            <a:ext cx="108605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Autoencoders vs Principal Component Analysis</a:t>
            </a:r>
            <a:endParaRPr/>
          </a:p>
        </p:txBody>
      </p:sp>
      <p:pic>
        <p:nvPicPr>
          <p:cNvPr descr="Autoencoders vs Principal Component Analysis - Naukri Code 360" id="330" name="Google Shape;3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41" y="1690688"/>
            <a:ext cx="5161916" cy="441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Soon…</a:t>
            </a:r>
            <a:endParaRPr/>
          </a:p>
        </p:txBody>
      </p:sp>
      <p:pic>
        <p:nvPicPr>
          <p:cNvPr descr="U-Net: Convolutional Networks for Biomedical Image Segmentation" id="336" name="Google Shape;336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89" y="1849689"/>
            <a:ext cx="653120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hancing medical image segmentation with a multi-transformer U-Net [PeerJ]" id="337" name="Google Shape;33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796" y="2230115"/>
            <a:ext cx="5261059" cy="359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344" name="Google Shape;344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have tons of patient data, but it’s not private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can we generate data that clinically similar, doesn’t lose key info, but is changed in a way that prevents tracing back?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we generate a new antibiotic that is structurally different from an existing one, but works the same?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GAN</a:t>
            </a:r>
            <a:endParaRPr/>
          </a:p>
        </p:txBody>
      </p:sp>
      <p:pic>
        <p:nvPicPr>
          <p:cNvPr descr="undefined" id="350" name="Google Shape;350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746" y="1873752"/>
            <a:ext cx="372705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e: White, Pink, Brown, etc. - What's the Difference? - RouteNote Create  Blog" id="351" name="Google Shape;3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7928" y="5385970"/>
            <a:ext cx="1878408" cy="110690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/>
        </p:nvSpPr>
        <p:spPr>
          <a:xfrm>
            <a:off x="7543800" y="4764505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</p:txBody>
      </p:sp>
      <p:pic>
        <p:nvPicPr>
          <p:cNvPr descr="Aurora - Flopsie - 12&quot; Topaz Tiger" id="353" name="Google Shape;3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9579" y="3125926"/>
            <a:ext cx="1512512" cy="1512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ger | Species | WWF" id="354" name="Google Shape;35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9641" y="3110656"/>
            <a:ext cx="2057401" cy="154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10004257" y="4890571"/>
            <a:ext cx="1588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8614611" y="2322095"/>
            <a:ext cx="1720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7985913" y="1518264"/>
            <a:ext cx="6286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10151597" y="1538605"/>
            <a:ext cx="65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</a:t>
            </a:r>
            <a:endParaRPr/>
          </a:p>
        </p:txBody>
      </p:sp>
      <p:cxnSp>
        <p:nvCxnSpPr>
          <p:cNvPr id="359" name="Google Shape;359;p37"/>
          <p:cNvCxnSpPr>
            <a:stCxn id="351" idx="0"/>
          </p:cNvCxnSpPr>
          <p:nvPr/>
        </p:nvCxnSpPr>
        <p:spPr>
          <a:xfrm rot="10800000">
            <a:off x="8187132" y="5133970"/>
            <a:ext cx="0" cy="252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0" name="Google Shape;360;p37"/>
          <p:cNvCxnSpPr/>
          <p:nvPr/>
        </p:nvCxnSpPr>
        <p:spPr>
          <a:xfrm rot="10800000">
            <a:off x="8152685" y="4606718"/>
            <a:ext cx="0" cy="1577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" name="Google Shape;361;p37"/>
          <p:cNvCxnSpPr>
            <a:stCxn id="355" idx="0"/>
            <a:endCxn id="354" idx="2"/>
          </p:cNvCxnSpPr>
          <p:nvPr/>
        </p:nvCxnSpPr>
        <p:spPr>
          <a:xfrm rot="10800000">
            <a:off x="10798341" y="4653571"/>
            <a:ext cx="0" cy="237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2" name="Google Shape;362;p37"/>
          <p:cNvCxnSpPr>
            <a:stCxn id="353" idx="0"/>
            <a:endCxn id="356" idx="2"/>
          </p:cNvCxnSpPr>
          <p:nvPr/>
        </p:nvCxnSpPr>
        <p:spPr>
          <a:xfrm flipH="1" rot="10800000">
            <a:off x="8215835" y="2691526"/>
            <a:ext cx="1259100" cy="43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3" name="Google Shape;363;p37"/>
          <p:cNvCxnSpPr>
            <a:endCxn id="356" idx="2"/>
          </p:cNvCxnSpPr>
          <p:nvPr/>
        </p:nvCxnSpPr>
        <p:spPr>
          <a:xfrm rot="10800000">
            <a:off x="9474869" y="2691427"/>
            <a:ext cx="1449900" cy="419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37"/>
          <p:cNvCxnSpPr>
            <a:stCxn id="356" idx="0"/>
            <a:endCxn id="357" idx="2"/>
          </p:cNvCxnSpPr>
          <p:nvPr/>
        </p:nvCxnSpPr>
        <p:spPr>
          <a:xfrm rot="10800000">
            <a:off x="8300369" y="1887695"/>
            <a:ext cx="1174500" cy="43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5" name="Google Shape;365;p37"/>
          <p:cNvCxnSpPr>
            <a:stCxn id="356" idx="0"/>
            <a:endCxn id="358" idx="2"/>
          </p:cNvCxnSpPr>
          <p:nvPr/>
        </p:nvCxnSpPr>
        <p:spPr>
          <a:xfrm flipH="1" rot="10800000">
            <a:off x="9474869" y="1907795"/>
            <a:ext cx="1004400" cy="414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GANs</a:t>
            </a:r>
            <a:endParaRPr/>
          </a:p>
        </p:txBody>
      </p:sp>
      <p:graphicFrame>
        <p:nvGraphicFramePr>
          <p:cNvPr id="372" name="Google Shape;372;p38"/>
          <p:cNvGraphicFramePr/>
          <p:nvPr/>
        </p:nvGraphicFramePr>
        <p:xfrm>
          <a:off x="1576137" y="1336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{6FEBF78C-BD03-41C2-928B-75DDEEB632CC}</a:tableStyleId>
              </a:tblPr>
              <a:tblGrid>
                <a:gridCol w="4519850"/>
                <a:gridCol w="4519875"/>
              </a:tblGrid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151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1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20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1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06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3" name="Google Shape;373;p38"/>
          <p:cNvSpPr txBox="1"/>
          <p:nvPr/>
        </p:nvSpPr>
        <p:spPr>
          <a:xfrm>
            <a:off x="1680411" y="1894012"/>
            <a:ext cx="89354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new data that’s indistinguishable from other data 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3898233" y="2853633"/>
            <a:ext cx="9039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Adversarial binary classification</a:t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1576137" y="3862137"/>
            <a:ext cx="45198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group of similar data,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one at a time (stochastic)</a:t>
            </a:r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6096000" y="3839363"/>
            <a:ext cx="45198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log loss for both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wants to classify correctly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 wants to fool D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1680411" y="5653781"/>
            <a:ext cx="39343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on last slide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6152147" y="5684558"/>
            <a:ext cx="44075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turns updating weights for both G and 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Mode Collapse</a:t>
            </a:r>
            <a:endParaRPr/>
          </a:p>
        </p:txBody>
      </p:sp>
      <p:sp>
        <p:nvSpPr>
          <p:cNvPr id="385" name="Google Shape;38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Error in any generative AI network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generated data too highly represents one class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Dashes in ChatGPT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Always predicting negative on chest x-ray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 when AI is trained on AI generated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Tradeoff between quality and diversity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Regularize!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Hyperparameters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Team Python</a:t>
            </a:r>
            <a:endParaRPr/>
          </a:p>
        </p:txBody>
      </p:sp>
      <p:pic>
        <p:nvPicPr>
          <p:cNvPr id="107" name="Google Shape;10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752" y="1825625"/>
            <a:ext cx="6808495" cy="4351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4"/>
          <p:cNvCxnSpPr/>
          <p:nvPr/>
        </p:nvCxnSpPr>
        <p:spPr>
          <a:xfrm>
            <a:off x="838200" y="4836695"/>
            <a:ext cx="1853552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Generated Images</a:t>
            </a: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600" y="1474028"/>
            <a:ext cx="7344800" cy="489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Random Tree</a:t>
            </a:r>
            <a:endParaRPr/>
          </a:p>
        </p:txBody>
      </p:sp>
      <p:sp>
        <p:nvSpPr>
          <p:cNvPr id="399" name="Google Shape;399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a true neural net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 used in medicine because interpretable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Take a bootstrapped data sample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 a matrix operation to split the data in half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Repeat until you have the amount of classes you want to predict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a new example, go down the tree and get filtered into a class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3 Reasons to Use Random Forest Over a Neural Network ..." id="400" name="Google Shape;400;p41"/>
          <p:cNvPicPr preferRelativeResize="0"/>
          <p:nvPr/>
        </p:nvPicPr>
        <p:blipFill rotWithShape="1">
          <a:blip r:embed="rId3">
            <a:alphaModFix/>
          </a:blip>
          <a:srcRect b="47089" l="2606" r="68461" t="33797"/>
          <a:stretch/>
        </p:blipFill>
        <p:spPr>
          <a:xfrm>
            <a:off x="4631739" y="5041805"/>
            <a:ext cx="2928521" cy="145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Random Forest</a:t>
            </a:r>
            <a:endParaRPr/>
          </a:p>
        </p:txBody>
      </p:sp>
      <p:pic>
        <p:nvPicPr>
          <p:cNvPr descr="3 Reasons to Use Random Forest Over a Neural Network ..." id="407" name="Google Shape;40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3468" l="-1414" r="-22336" t="-1007"/>
          <a:stretch/>
        </p:blipFill>
        <p:spPr>
          <a:xfrm>
            <a:off x="3188369" y="1690688"/>
            <a:ext cx="7543800" cy="523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We’ve come a long way!</a:t>
            </a:r>
            <a:endParaRPr/>
          </a:p>
        </p:txBody>
      </p:sp>
      <p:pic>
        <p:nvPicPr>
          <p:cNvPr id="413" name="Google Shape;41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144" y="1825625"/>
            <a:ext cx="77358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5277853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Variations on the theme of the regular neural net, and how that can help solve a wider class of problems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Everything we’ll see today is just a small but creative tweak to the network we already know!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tweak addresses a key limitation with the original NN for fitting different problems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Inductive Bias</a:t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bias in the traditional sense – it’s the direction we point our model toward via the construction of the network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Ex. For linear regression (no neural net) we assume our data can be fit linearly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other problems, we can give our ML model a hint by changing the way it processes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Examples of Inductive Bias</a:t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Smoothness: Similar inputs have similar outputs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228" y="2591159"/>
            <a:ext cx="4223994" cy="372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Examples of Inductive Bias</a:t>
            </a:r>
            <a:endParaRPr/>
          </a:p>
        </p:txBody>
      </p:sp>
      <p:sp>
        <p:nvSpPr>
          <p:cNvPr id="142" name="Google Shape;142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Sparsity: Your question can be answered by only a few key inputs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other words: not every input matters for every question</a:t>
            </a:r>
            <a:endParaRPr/>
          </a:p>
        </p:txBody>
      </p:sp>
      <p:pic>
        <p:nvPicPr>
          <p:cNvPr descr="ReLU Activation Function in Deep Learning - GeeksforGeeks"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1" y="2939725"/>
            <a:ext cx="5425929" cy="355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ltimate Guidebook for Regularization Techniques in Deep Learning." id="144" name="Google Shape;144;p9"/>
          <p:cNvPicPr preferRelativeResize="0"/>
          <p:nvPr/>
        </p:nvPicPr>
        <p:blipFill rotWithShape="1">
          <a:blip r:embed="rId4">
            <a:alphaModFix/>
          </a:blip>
          <a:srcRect b="0" l="60289" r="0" t="0"/>
          <a:stretch/>
        </p:blipFill>
        <p:spPr>
          <a:xfrm>
            <a:off x="6973804" y="3111500"/>
            <a:ext cx="4379996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2025-09-21T01:52:23Z</dcterms:created>
  <dc:creator>Stephen Lostetter</dc:creator>
</cp:coreProperties>
</file>